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19" r:id="rId2"/>
    <p:sldId id="320" r:id="rId3"/>
    <p:sldId id="546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7" r:id="rId12"/>
    <p:sldId id="558" r:id="rId13"/>
    <p:sldId id="560" r:id="rId14"/>
    <p:sldId id="573" r:id="rId15"/>
    <p:sldId id="575" r:id="rId16"/>
    <p:sldId id="574" r:id="rId17"/>
    <p:sldId id="576" r:id="rId18"/>
    <p:sldId id="577" r:id="rId19"/>
    <p:sldId id="578" r:id="rId20"/>
    <p:sldId id="579" r:id="rId21"/>
    <p:sldId id="580" r:id="rId22"/>
    <p:sldId id="581" r:id="rId23"/>
    <p:sldId id="562" r:id="rId24"/>
    <p:sldId id="559" r:id="rId25"/>
    <p:sldId id="563" r:id="rId26"/>
    <p:sldId id="565" r:id="rId27"/>
    <p:sldId id="566" r:id="rId28"/>
    <p:sldId id="567" r:id="rId29"/>
    <p:sldId id="568" r:id="rId30"/>
    <p:sldId id="569" r:id="rId31"/>
    <p:sldId id="570" r:id="rId32"/>
    <p:sldId id="571" r:id="rId33"/>
    <p:sldId id="572" r:id="rId3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76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8-20 лет</c:v>
                </c:pt>
                <c:pt idx="1">
                  <c:v>21-30 лет</c:v>
                </c:pt>
                <c:pt idx="2">
                  <c:v>31-40 лет</c:v>
                </c:pt>
                <c:pt idx="3">
                  <c:v>41-50 лет</c:v>
                </c:pt>
                <c:pt idx="4">
                  <c:v>51-60 лет</c:v>
                </c:pt>
                <c:pt idx="5">
                  <c:v>61-80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</c:v>
                </c:pt>
                <c:pt idx="1">
                  <c:v>20</c:v>
                </c:pt>
                <c:pt idx="2">
                  <c:v>22</c:v>
                </c:pt>
                <c:pt idx="3">
                  <c:v>17</c:v>
                </c:pt>
                <c:pt idx="4">
                  <c:v>15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8-20 лет</c:v>
                </c:pt>
                <c:pt idx="1">
                  <c:v>21-30 лет</c:v>
                </c:pt>
                <c:pt idx="2">
                  <c:v>31-40 лет</c:v>
                </c:pt>
                <c:pt idx="3">
                  <c:v>41-50 лет</c:v>
                </c:pt>
                <c:pt idx="4">
                  <c:v>51-60 лет</c:v>
                </c:pt>
                <c:pt idx="5">
                  <c:v>61-80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8-20 лет</c:v>
                </c:pt>
                <c:pt idx="1">
                  <c:v>21-30 лет</c:v>
                </c:pt>
                <c:pt idx="2">
                  <c:v>31-40 лет</c:v>
                </c:pt>
                <c:pt idx="3">
                  <c:v>41-50 лет</c:v>
                </c:pt>
                <c:pt idx="4">
                  <c:v>51-60 лет</c:v>
                </c:pt>
                <c:pt idx="5">
                  <c:v>61-80 лет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86163456"/>
        <c:axId val="86166528"/>
      </c:barChart>
      <c:catAx>
        <c:axId val="86163456"/>
        <c:scaling>
          <c:orientation val="minMax"/>
        </c:scaling>
        <c:axPos val="b"/>
        <c:tickLblPos val="nextTo"/>
        <c:crossAx val="86166528"/>
        <c:crosses val="autoZero"/>
        <c:auto val="1"/>
        <c:lblAlgn val="ctr"/>
        <c:lblOffset val="100"/>
      </c:catAx>
      <c:valAx>
        <c:axId val="86166528"/>
        <c:scaling>
          <c:orientation val="minMax"/>
        </c:scaling>
        <c:axPos val="l"/>
        <c:majorGridlines/>
        <c:numFmt formatCode="General" sourceLinked="1"/>
        <c:tickLblPos val="nextTo"/>
        <c:crossAx val="86163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Кошек</c:v>
                </c:pt>
                <c:pt idx="1">
                  <c:v>Собак</c:v>
                </c:pt>
                <c:pt idx="2">
                  <c:v>Кошек и собак</c:v>
                </c:pt>
                <c:pt idx="3">
                  <c:v>Другие животные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Кошек</c:v>
                </c:pt>
                <c:pt idx="1">
                  <c:v>Собак</c:v>
                </c:pt>
                <c:pt idx="2">
                  <c:v>Кошек и собак</c:v>
                </c:pt>
                <c:pt idx="3">
                  <c:v>Другие животные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29</c:v>
                </c:pt>
                <c:pt idx="2">
                  <c:v>16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Кошек</c:v>
                </c:pt>
                <c:pt idx="1">
                  <c:v>Собак</c:v>
                </c:pt>
                <c:pt idx="2">
                  <c:v>Кошек и собак</c:v>
                </c:pt>
                <c:pt idx="3">
                  <c:v>Другие животные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59166080"/>
        <c:axId val="59167872"/>
      </c:barChart>
      <c:catAx>
        <c:axId val="59166080"/>
        <c:scaling>
          <c:orientation val="minMax"/>
        </c:scaling>
        <c:axPos val="b"/>
        <c:numFmt formatCode="General" sourceLinked="1"/>
        <c:tickLblPos val="nextTo"/>
        <c:crossAx val="59167872"/>
        <c:crosses val="autoZero"/>
        <c:auto val="1"/>
        <c:lblAlgn val="ctr"/>
        <c:lblOffset val="100"/>
      </c:catAx>
      <c:valAx>
        <c:axId val="59167872"/>
        <c:scaling>
          <c:orientation val="minMax"/>
        </c:scaling>
        <c:axPos val="l"/>
        <c:majorGridlines/>
        <c:numFmt formatCode="General" sourceLinked="1"/>
        <c:tickLblPos val="nextTo"/>
        <c:crossAx val="59166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Домашних</c:v>
                </c:pt>
                <c:pt idx="1">
                  <c:v>Бездомных</c:v>
                </c:pt>
                <c:pt idx="2">
                  <c:v>Дом.и безд.</c:v>
                </c:pt>
                <c:pt idx="3">
                  <c:v>Покусали</c:v>
                </c:pt>
                <c:pt idx="4">
                  <c:v>Напугали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Домашних</c:v>
                </c:pt>
                <c:pt idx="1">
                  <c:v>Бездомных</c:v>
                </c:pt>
                <c:pt idx="2">
                  <c:v>Дом.и безд.</c:v>
                </c:pt>
                <c:pt idx="3">
                  <c:v>Покусали</c:v>
                </c:pt>
                <c:pt idx="4">
                  <c:v>Напугали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15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Домашних</c:v>
                </c:pt>
                <c:pt idx="1">
                  <c:v>Бездомных</c:v>
                </c:pt>
                <c:pt idx="2">
                  <c:v>Дом.и безд.</c:v>
                </c:pt>
                <c:pt idx="3">
                  <c:v>Покусали</c:v>
                </c:pt>
                <c:pt idx="4">
                  <c:v>Напугали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89212800"/>
        <c:axId val="89214336"/>
      </c:barChart>
      <c:catAx>
        <c:axId val="89212800"/>
        <c:scaling>
          <c:orientation val="minMax"/>
        </c:scaling>
        <c:axPos val="b"/>
        <c:numFmt formatCode="General" sourceLinked="1"/>
        <c:tickLblPos val="nextTo"/>
        <c:crossAx val="89214336"/>
        <c:crosses val="autoZero"/>
        <c:auto val="1"/>
        <c:lblAlgn val="ctr"/>
        <c:lblOffset val="100"/>
      </c:catAx>
      <c:valAx>
        <c:axId val="89214336"/>
        <c:scaling>
          <c:orientation val="minMax"/>
        </c:scaling>
        <c:axPos val="l"/>
        <c:majorGridlines/>
        <c:numFmt formatCode="General" sourceLinked="1"/>
        <c:tickLblPos val="nextTo"/>
        <c:crossAx val="8921280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Плохие хозяева</c:v>
                </c:pt>
                <c:pt idx="1">
                  <c:v>Размножение</c:v>
                </c:pt>
                <c:pt idx="2">
                  <c:v>Хозяева несост.</c:v>
                </c:pt>
                <c:pt idx="3">
                  <c:v>Нет служб</c:v>
                </c:pt>
                <c:pt idx="4">
                  <c:v>Убегают</c:v>
                </c:pt>
                <c:pt idx="5">
                  <c:v>Не задумывались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Плохие хозяева</c:v>
                </c:pt>
                <c:pt idx="1">
                  <c:v>Размножение</c:v>
                </c:pt>
                <c:pt idx="2">
                  <c:v>Хозяева несост.</c:v>
                </c:pt>
                <c:pt idx="3">
                  <c:v>Нет служб</c:v>
                </c:pt>
                <c:pt idx="4">
                  <c:v>Убегают</c:v>
                </c:pt>
                <c:pt idx="5">
                  <c:v>Не задумывались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49</c:v>
                </c:pt>
                <c:pt idx="1">
                  <c:v>45</c:v>
                </c:pt>
                <c:pt idx="2">
                  <c:v>13</c:v>
                </c:pt>
                <c:pt idx="3">
                  <c:v>25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Плохие хозяева</c:v>
                </c:pt>
                <c:pt idx="1">
                  <c:v>Размножение</c:v>
                </c:pt>
                <c:pt idx="2">
                  <c:v>Хозяева несост.</c:v>
                </c:pt>
                <c:pt idx="3">
                  <c:v>Нет служб</c:v>
                </c:pt>
                <c:pt idx="4">
                  <c:v>Убегают</c:v>
                </c:pt>
                <c:pt idx="5">
                  <c:v>Не задумывались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89265664"/>
        <c:axId val="89267200"/>
      </c:barChart>
      <c:catAx>
        <c:axId val="89265664"/>
        <c:scaling>
          <c:orientation val="minMax"/>
        </c:scaling>
        <c:axPos val="b"/>
        <c:numFmt formatCode="General" sourceLinked="1"/>
        <c:tickLblPos val="nextTo"/>
        <c:crossAx val="89267200"/>
        <c:crosses val="autoZero"/>
        <c:auto val="1"/>
        <c:lblAlgn val="ctr"/>
        <c:lblOffset val="100"/>
      </c:catAx>
      <c:valAx>
        <c:axId val="89267200"/>
        <c:scaling>
          <c:orientation val="minMax"/>
        </c:scaling>
        <c:axPos val="l"/>
        <c:majorGridlines/>
        <c:numFmt formatCode="General" sourceLinked="1"/>
        <c:tickLblPos val="nextTo"/>
        <c:crossAx val="89265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Жалко</c:v>
                </c:pt>
                <c:pt idx="1">
                  <c:v>Угроза</c:v>
                </c:pt>
                <c:pt idx="2">
                  <c:v>Инфекции</c:v>
                </c:pt>
                <c:pt idx="3">
                  <c:v>Нет контроля</c:v>
                </c:pt>
                <c:pt idx="4">
                  <c:v>Кусаются</c:v>
                </c:pt>
                <c:pt idx="5">
                  <c:v>Не любят ж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</c:v>
                </c:pt>
                <c:pt idx="1">
                  <c:v>28</c:v>
                </c:pt>
                <c:pt idx="2">
                  <c:v>26</c:v>
                </c:pt>
                <c:pt idx="3">
                  <c:v>19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Жалко</c:v>
                </c:pt>
                <c:pt idx="1">
                  <c:v>Угроза</c:v>
                </c:pt>
                <c:pt idx="2">
                  <c:v>Инфекции</c:v>
                </c:pt>
                <c:pt idx="3">
                  <c:v>Нет контроля</c:v>
                </c:pt>
                <c:pt idx="4">
                  <c:v>Кусаются</c:v>
                </c:pt>
                <c:pt idx="5">
                  <c:v>Не любят ж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Жалко</c:v>
                </c:pt>
                <c:pt idx="1">
                  <c:v>Угроза</c:v>
                </c:pt>
                <c:pt idx="2">
                  <c:v>Инфекции</c:v>
                </c:pt>
                <c:pt idx="3">
                  <c:v>Нет контроля</c:v>
                </c:pt>
                <c:pt idx="4">
                  <c:v>Кусаются</c:v>
                </c:pt>
                <c:pt idx="5">
                  <c:v>Не любят ж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axId val="89310336"/>
        <c:axId val="89311872"/>
      </c:barChart>
      <c:catAx>
        <c:axId val="89310336"/>
        <c:scaling>
          <c:orientation val="minMax"/>
        </c:scaling>
        <c:axPos val="b"/>
        <c:numFmt formatCode="General" sourceLinked="1"/>
        <c:tickLblPos val="nextTo"/>
        <c:crossAx val="89311872"/>
        <c:crosses val="autoZero"/>
        <c:auto val="1"/>
        <c:lblAlgn val="ctr"/>
        <c:lblOffset val="100"/>
      </c:catAx>
      <c:valAx>
        <c:axId val="89311872"/>
        <c:scaling>
          <c:orientation val="minMax"/>
        </c:scaling>
        <c:axPos val="l"/>
        <c:majorGridlines/>
        <c:numFmt formatCode="General" sourceLinked="1"/>
        <c:tickLblPos val="nextTo"/>
        <c:crossAx val="89310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 все бешеные</c:v>
                </c:pt>
                <c:pt idx="1">
                  <c:v>Их немного</c:v>
                </c:pt>
                <c:pt idx="2">
                  <c:v>Не задумывались</c:v>
                </c:pt>
                <c:pt idx="3">
                  <c:v>Работа с хозяев.</c:v>
                </c:pt>
                <c:pt idx="4">
                  <c:v>Пусть живут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 все бешеные</c:v>
                </c:pt>
                <c:pt idx="1">
                  <c:v>Их немного</c:v>
                </c:pt>
                <c:pt idx="2">
                  <c:v>Не задумывались</c:v>
                </c:pt>
                <c:pt idx="3">
                  <c:v>Работа с хозяев.</c:v>
                </c:pt>
                <c:pt idx="4">
                  <c:v>Пусть живут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5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 все бешеные</c:v>
                </c:pt>
                <c:pt idx="1">
                  <c:v>Их немного</c:v>
                </c:pt>
                <c:pt idx="2">
                  <c:v>Не задумывались</c:v>
                </c:pt>
                <c:pt idx="3">
                  <c:v>Работа с хозяев.</c:v>
                </c:pt>
                <c:pt idx="4">
                  <c:v>Пусть живут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89635840"/>
        <c:axId val="89072384"/>
      </c:barChart>
      <c:catAx>
        <c:axId val="89635840"/>
        <c:scaling>
          <c:orientation val="minMax"/>
        </c:scaling>
        <c:axPos val="b"/>
        <c:numFmt formatCode="General" sourceLinked="1"/>
        <c:tickLblPos val="nextTo"/>
        <c:crossAx val="89072384"/>
        <c:crosses val="autoZero"/>
        <c:auto val="1"/>
        <c:lblAlgn val="ctr"/>
        <c:lblOffset val="100"/>
      </c:catAx>
      <c:valAx>
        <c:axId val="89072384"/>
        <c:scaling>
          <c:orientation val="minMax"/>
        </c:scaling>
        <c:axPos val="l"/>
        <c:majorGridlines/>
        <c:numFmt formatCode="General" sourceLinked="1"/>
        <c:tickLblPos val="nextTo"/>
        <c:crossAx val="89635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Приюты</c:v>
                </c:pt>
                <c:pt idx="1">
                  <c:v>Стерилизац</c:v>
                </c:pt>
                <c:pt idx="2">
                  <c:v>Отлов</c:v>
                </c:pt>
                <c:pt idx="3">
                  <c:v>Отстрел</c:v>
                </c:pt>
                <c:pt idx="4">
                  <c:v>Спрос с людей</c:v>
                </c:pt>
                <c:pt idx="5">
                  <c:v>Любые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Приюты</c:v>
                </c:pt>
                <c:pt idx="1">
                  <c:v>Стерилизац</c:v>
                </c:pt>
                <c:pt idx="2">
                  <c:v>Отлов</c:v>
                </c:pt>
                <c:pt idx="3">
                  <c:v>Отстрел</c:v>
                </c:pt>
                <c:pt idx="4">
                  <c:v>Спрос с людей</c:v>
                </c:pt>
                <c:pt idx="5">
                  <c:v>Любые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</c:v>
                </c:pt>
                <c:pt idx="1">
                  <c:v>56</c:v>
                </c:pt>
                <c:pt idx="2">
                  <c:v>2</c:v>
                </c:pt>
                <c:pt idx="3">
                  <c:v>0</c:v>
                </c:pt>
                <c:pt idx="4">
                  <c:v>23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Приюты</c:v>
                </c:pt>
                <c:pt idx="1">
                  <c:v>Стерилизац</c:v>
                </c:pt>
                <c:pt idx="2">
                  <c:v>Отлов</c:v>
                </c:pt>
                <c:pt idx="3">
                  <c:v>Отстрел</c:v>
                </c:pt>
                <c:pt idx="4">
                  <c:v>Спрос с людей</c:v>
                </c:pt>
                <c:pt idx="5">
                  <c:v>Любые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89103744"/>
        <c:axId val="89109632"/>
      </c:barChart>
      <c:catAx>
        <c:axId val="89103744"/>
        <c:scaling>
          <c:orientation val="minMax"/>
        </c:scaling>
        <c:axPos val="b"/>
        <c:numFmt formatCode="General" sourceLinked="1"/>
        <c:tickLblPos val="nextTo"/>
        <c:crossAx val="89109632"/>
        <c:crosses val="autoZero"/>
        <c:auto val="1"/>
        <c:lblAlgn val="ctr"/>
        <c:lblOffset val="100"/>
      </c:catAx>
      <c:valAx>
        <c:axId val="89109632"/>
        <c:scaling>
          <c:orientation val="minMax"/>
        </c:scaling>
        <c:axPos val="l"/>
        <c:majorGridlines/>
        <c:numFmt formatCode="General" sourceLinked="1"/>
        <c:tickLblPos val="nextTo"/>
        <c:crossAx val="891037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Покормить</c:v>
                </c:pt>
                <c:pt idx="1">
                  <c:v>Ничем</c:v>
                </c:pt>
                <c:pt idx="2">
                  <c:v>Деньгами</c:v>
                </c:pt>
                <c:pt idx="3">
                  <c:v>Приютить</c:v>
                </c:pt>
                <c:pt idx="4">
                  <c:v>Не знают</c:v>
                </c:pt>
                <c:pt idx="5">
                  <c:v>Орг.приюта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96</c:v>
                </c:pt>
                <c:pt idx="1">
                  <c:v>7</c:v>
                </c:pt>
                <c:pt idx="2">
                  <c:v>23</c:v>
                </c:pt>
                <c:pt idx="3">
                  <c:v>14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Покормить</c:v>
                </c:pt>
                <c:pt idx="1">
                  <c:v>Ничем</c:v>
                </c:pt>
                <c:pt idx="2">
                  <c:v>Деньгами</c:v>
                </c:pt>
                <c:pt idx="3">
                  <c:v>Приютить</c:v>
                </c:pt>
                <c:pt idx="4">
                  <c:v>Не знают</c:v>
                </c:pt>
                <c:pt idx="5">
                  <c:v>Орг.приюта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Покормить</c:v>
                </c:pt>
                <c:pt idx="1">
                  <c:v>Ничем</c:v>
                </c:pt>
                <c:pt idx="2">
                  <c:v>Деньгами</c:v>
                </c:pt>
                <c:pt idx="3">
                  <c:v>Приютить</c:v>
                </c:pt>
                <c:pt idx="4">
                  <c:v>Не знают</c:v>
                </c:pt>
                <c:pt idx="5">
                  <c:v>Орг.приюта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94222208"/>
        <c:axId val="94223744"/>
      </c:barChart>
      <c:catAx>
        <c:axId val="94222208"/>
        <c:scaling>
          <c:orientation val="minMax"/>
        </c:scaling>
        <c:axPos val="b"/>
        <c:numFmt formatCode="General" sourceLinked="1"/>
        <c:tickLblPos val="nextTo"/>
        <c:crossAx val="94223744"/>
        <c:crosses val="autoZero"/>
        <c:auto val="1"/>
        <c:lblAlgn val="ctr"/>
        <c:lblOffset val="100"/>
      </c:catAx>
      <c:valAx>
        <c:axId val="94223744"/>
        <c:scaling>
          <c:orientation val="minMax"/>
        </c:scaling>
        <c:axPos val="l"/>
        <c:majorGridlines/>
        <c:numFmt formatCode="General" sourceLinked="1"/>
        <c:tickLblPos val="nextTo"/>
        <c:crossAx val="94222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00B95-D662-4F9F-B8AA-E896668091C1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8993-C9B9-400D-BE06-9BCF460B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A58C75-5206-4A87-9CE2-57079E39D85A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DDED00-837B-4E76-8F34-5619FC67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strips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Бездомные    животные- проблема каждого из нас!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29066"/>
            <a:ext cx="6400800" cy="292893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ученица 3 В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Болонева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Полина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Научный руководитель: </a:t>
            </a:r>
            <a:r>
              <a:rPr lang="ru-RU" dirty="0" err="1" smtClean="0">
                <a:solidFill>
                  <a:schemeClr val="tx1"/>
                </a:solidFill>
              </a:rPr>
              <a:t>Жидова</a:t>
            </a:r>
            <a:r>
              <a:rPr lang="ru-RU" dirty="0" smtClean="0">
                <a:solidFill>
                  <a:schemeClr val="tx1"/>
                </a:solidFill>
              </a:rPr>
              <a:t> Анна Анатольевна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МОУ Гимназия № 1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 Нерюнгри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Республика Саха (Якутия)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2153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786742" cy="563231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Проведя анкетирование</a:t>
            </a:r>
            <a:r>
              <a:rPr lang="ru-RU" sz="3600" b="1" dirty="0" smtClean="0"/>
              <a:t> </a:t>
            </a:r>
            <a:r>
              <a:rPr lang="ru-RU" sz="3600" dirty="0" smtClean="0"/>
              <a:t>среди учащихся нашего класса, родственников и знакомых, </a:t>
            </a:r>
            <a:r>
              <a:rPr lang="ru-RU" sz="3600" u="sng" dirty="0" smtClean="0">
                <a:solidFill>
                  <a:schemeClr val="bg1"/>
                </a:solidFill>
              </a:rPr>
              <a:t>выяснила</a:t>
            </a:r>
            <a:r>
              <a:rPr lang="ru-RU" sz="3600" dirty="0" smtClean="0"/>
              <a:t>, что из </a:t>
            </a:r>
            <a:r>
              <a:rPr lang="ru-RU" sz="3600" b="1" u="sng" dirty="0" smtClean="0">
                <a:solidFill>
                  <a:srgbClr val="FFFF00"/>
                </a:solidFill>
              </a:rPr>
              <a:t>35</a:t>
            </a:r>
            <a:r>
              <a:rPr lang="ru-RU" sz="3600" dirty="0" smtClean="0"/>
              <a:t> опрошенных человек - у </a:t>
            </a:r>
            <a:r>
              <a:rPr lang="ru-RU" sz="3600" b="1" u="sng" dirty="0" smtClean="0">
                <a:solidFill>
                  <a:srgbClr val="FFFF00"/>
                </a:solidFill>
              </a:rPr>
              <a:t>18</a:t>
            </a:r>
            <a:r>
              <a:rPr lang="ru-RU" sz="3600" dirty="0" smtClean="0"/>
              <a:t> есть домашние животные.      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u="sng" dirty="0" smtClean="0">
                <a:solidFill>
                  <a:schemeClr val="bg1"/>
                </a:solidFill>
              </a:rPr>
              <a:t>На вопрос: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/>
              <a:t>«Какое чувство у тебя вызывают бездомные животные?», люди </a:t>
            </a:r>
            <a:r>
              <a:rPr lang="ru-RU" sz="3600" dirty="0" smtClean="0">
                <a:solidFill>
                  <a:schemeClr val="bg1"/>
                </a:solidFill>
              </a:rPr>
              <a:t>отвечали</a:t>
            </a:r>
            <a:r>
              <a:rPr lang="ru-RU" sz="3600" dirty="0" smtClean="0"/>
              <a:t>: «Жалость, страх, боязнь». </a:t>
            </a:r>
            <a:endParaRPr lang="ru-RU" sz="3600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85800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Для борьбы с проблемой</a:t>
            </a:r>
            <a:r>
              <a:rPr lang="ru-RU" sz="2800" dirty="0" smtClean="0"/>
              <a:t> бездомных </a:t>
            </a:r>
            <a:r>
              <a:rPr lang="ru-RU" sz="2000" dirty="0" smtClean="0"/>
              <a:t>животных  предложили:       </a:t>
            </a:r>
            <a:br>
              <a:rPr lang="ru-RU" sz="2000" dirty="0" smtClean="0"/>
            </a:br>
            <a:r>
              <a:rPr lang="ru-RU" sz="2000" dirty="0" smtClean="0"/>
              <a:t>  «Не выгонять собак на улицу, подкармливать бездомных собак, чтобы они не были злыми. А если случилось, что животное потеряло хозяина или хозяин отказался от него, то для таких животных строить приюты, а затем раздавать этих животных в хорошие руки».</a:t>
            </a:r>
            <a:endParaRPr lang="ru-RU" sz="2000" dirty="0"/>
          </a:p>
        </p:txBody>
      </p:sp>
      <p:pic>
        <p:nvPicPr>
          <p:cNvPr id="7" name="Рисунок 6" descr="258137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17" r="5517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400" u="dbl" dirty="0" smtClean="0"/>
              <a:t>Все считают, что проблема бездомных животных существует.</a:t>
            </a:r>
            <a:endParaRPr lang="ru-RU" sz="14400" dirty="0" smtClean="0"/>
          </a:p>
          <a:p>
            <a:endParaRPr lang="ru-RU" dirty="0"/>
          </a:p>
        </p:txBody>
      </p:sp>
      <p:pic>
        <p:nvPicPr>
          <p:cNvPr id="5" name="Рисунок 4" descr="5755b52bfb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26" r="1662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1439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опросы</a:t>
            </a:r>
            <a:r>
              <a:rPr lang="ru-RU" sz="24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устного  анкетирования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Ваш возраст?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ли  у Вас домашние животные и какие?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Случалось ли Вам пострадать от бездомных собак в вашем городе?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да, то как: напугали, покусали, другое.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Каковы, на Ваш взгляд, причины появления бездомных животных?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 думаете, нужно ли проводить мероприятия по снижению численности бездомных животных в вашем городе?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да, то почему Вы так считаете.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методы сокращения численности бездомных собак для Вас наиболее приемлемы?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Вы готовы помочь бездомным животным?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00166" y="1142984"/>
          <a:ext cx="6096000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714412" y="6572272"/>
            <a:ext cx="6000792" cy="285728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2000" b="1" dirty="0" smtClean="0">
                <a:solidFill>
                  <a:srgbClr val="002060"/>
                </a:solidFill>
              </a:rPr>
              <a:t>1 диаграмма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8572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Было опрошено </a:t>
            </a:r>
            <a:r>
              <a:rPr lang="ru-RU" sz="2400" u="sng" dirty="0" smtClean="0"/>
              <a:t>152 человека.</a:t>
            </a:r>
            <a:endParaRPr lang="ru-RU" sz="2400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858000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/>
              <a:t>92 </a:t>
            </a:r>
            <a:r>
              <a:rPr lang="ru-RU" sz="2700" u="sng" dirty="0" err="1" smtClean="0"/>
              <a:t>человека-женского</a:t>
            </a:r>
            <a:r>
              <a:rPr lang="ru-RU" sz="2700" u="sng" dirty="0" smtClean="0"/>
              <a:t> пола.</a:t>
            </a:r>
            <a:r>
              <a:rPr lang="ru-RU" sz="2700" dirty="0" smtClean="0"/>
              <a:t>     Мужского пола  – </a:t>
            </a:r>
            <a:r>
              <a:rPr lang="ru-RU" sz="2700" u="sng" dirty="0" smtClean="0"/>
              <a:t>60 человек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sz="2700" u="sng" dirty="0" smtClean="0"/>
              <a:t>108 человек</a:t>
            </a:r>
            <a:r>
              <a:rPr lang="ru-RU" sz="2700" dirty="0" smtClean="0"/>
              <a:t>  утверждают, что знают правила содержания домашних животных. Из 152 опрошенных - </a:t>
            </a:r>
            <a:r>
              <a:rPr lang="ru-RU" sz="2700" u="sng" dirty="0" smtClean="0"/>
              <a:t>115 владельцы</a:t>
            </a:r>
            <a:r>
              <a:rPr lang="ru-RU" sz="2700" dirty="0" smtClean="0"/>
              <a:t> домашних животных.  Нет животных у</a:t>
            </a:r>
            <a:r>
              <a:rPr lang="ru-RU" sz="2700" u="sng" dirty="0" smtClean="0"/>
              <a:t> 37 человек.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новое-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30" r="12430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43174" y="6215082"/>
            <a:ext cx="2643206" cy="35719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2 диаграмма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5716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Каких животных держат владельцы.</a:t>
            </a:r>
            <a:endParaRPr lang="ru-RU" sz="2400" u="sng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357290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57422" y="6000768"/>
            <a:ext cx="2714644" cy="571504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3 диаграмма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57166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dbl" dirty="0" smtClean="0"/>
              <a:t>1 ряд - пострадавшими</a:t>
            </a:r>
            <a:r>
              <a:rPr lang="ru-RU" dirty="0" smtClean="0"/>
              <a:t> от встреч с собаками себя считают – </a:t>
            </a:r>
          </a:p>
          <a:p>
            <a:r>
              <a:rPr lang="ru-RU" u="sng" dirty="0" smtClean="0"/>
              <a:t>59 человек</a:t>
            </a:r>
            <a:r>
              <a:rPr lang="ru-RU" dirty="0" smtClean="0"/>
              <a:t>. От домашних (своих и чужих), от бездомных, от домашних и бездомных.</a:t>
            </a:r>
          </a:p>
          <a:p>
            <a:endParaRPr lang="ru-RU" dirty="0" smtClean="0"/>
          </a:p>
          <a:p>
            <a:r>
              <a:rPr lang="ru-RU" u="dbl" dirty="0" smtClean="0"/>
              <a:t>2 ряд - как пострадали.</a:t>
            </a:r>
            <a:endParaRPr lang="ru-RU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571612"/>
          <a:ext cx="6096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14546" y="6000768"/>
            <a:ext cx="3000396" cy="500066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4 диаграмма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7729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Причинами бездомности животных являются: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571612"/>
          <a:ext cx="6096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8037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проведение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мероприятий по сокращению численности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бездомных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животных высказался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101 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 этом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приводились следующие доводы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4857752" cy="35715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5 диаграмма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Цель, задачи, 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543824" cy="5312752"/>
          </a:xfrm>
        </p:spPr>
        <p:txBody>
          <a:bodyPr/>
          <a:lstStyle/>
          <a:p>
            <a:r>
              <a:rPr lang="ru-RU" b="1" u="sng" dirty="0" smtClean="0"/>
              <a:t>Цель: </a:t>
            </a:r>
            <a:r>
              <a:rPr lang="ru-RU" dirty="0" smtClean="0"/>
              <a:t>Привлечь внимание к проблеме бездомных животных наибольшее количество людей.</a:t>
            </a:r>
          </a:p>
          <a:p>
            <a:r>
              <a:rPr lang="ru-RU" b="1" u="sng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1) Выяснить все об этой проблеме;</a:t>
            </a:r>
          </a:p>
          <a:p>
            <a:pPr>
              <a:buNone/>
            </a:pPr>
            <a:r>
              <a:rPr lang="ru-RU" dirty="0" smtClean="0"/>
              <a:t>2) Выяснить есть ли эта проблема в нашем городе;</a:t>
            </a:r>
          </a:p>
          <a:p>
            <a:pPr>
              <a:buNone/>
            </a:pPr>
            <a:r>
              <a:rPr lang="ru-RU" dirty="0" smtClean="0"/>
              <a:t>3) Выяснить отношение людей к этой проблеме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4) Создание агитационной листовки.</a:t>
            </a:r>
            <a:endParaRPr lang="en-US" dirty="0" smtClean="0"/>
          </a:p>
          <a:p>
            <a:r>
              <a:rPr lang="ru-RU" b="1" u="sng" dirty="0" smtClean="0"/>
              <a:t>Гипотеза: </a:t>
            </a:r>
            <a:r>
              <a:rPr lang="ru-RU" dirty="0" smtClean="0"/>
              <a:t>Существует ли проблема бездомных животных в нашем городе</a:t>
            </a:r>
            <a:r>
              <a:rPr lang="en-US" dirty="0" smtClean="0"/>
              <a:t>.</a:t>
            </a:r>
            <a:endParaRPr lang="ru-RU" b="1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20577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785926"/>
          <a:ext cx="60960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29396"/>
            <a:ext cx="4829180" cy="3571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 диаграмма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0" y="0"/>
            <a:ext cx="794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51 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высказались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проведения мероприятий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сокращению численности бездомных животных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приводили свои доводы: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857364"/>
          <a:ext cx="60960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29396"/>
            <a:ext cx="4757742" cy="3571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7 диаграмма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57166"/>
            <a:ext cx="692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же </a:t>
            </a:r>
            <a:r>
              <a:rPr lang="ru-RU" sz="2400" u="dbl" dirty="0" smtClean="0"/>
              <a:t>методы сокращения</a:t>
            </a:r>
            <a:r>
              <a:rPr lang="ru-RU" sz="2400" dirty="0" smtClean="0"/>
              <a:t> численности </a:t>
            </a:r>
          </a:p>
          <a:p>
            <a:r>
              <a:rPr lang="ru-RU" sz="2400" dirty="0" smtClean="0"/>
              <a:t>бездомных животных наиболее приемлемы?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785926"/>
          <a:ext cx="6096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29396"/>
            <a:ext cx="5114932" cy="3571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8 диаграмма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785794"/>
            <a:ext cx="668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u="dbl" dirty="0" smtClean="0"/>
              <a:t>Чем готовы помочь</a:t>
            </a:r>
            <a:r>
              <a:rPr lang="ru-RU" sz="2400" dirty="0" smtClean="0"/>
              <a:t>  бездомным животным?</a:t>
            </a:r>
            <a:endParaRPr lang="ru-RU" sz="2400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85728"/>
            <a:ext cx="3817470" cy="61436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 результате исследования  я пришла к </a:t>
            </a:r>
            <a:r>
              <a:rPr lang="ru-RU" u="dbl" dirty="0" smtClean="0"/>
              <a:t>выводу </a:t>
            </a:r>
            <a:r>
              <a:rPr lang="ru-RU" dirty="0" smtClean="0"/>
              <a:t>что:</a:t>
            </a:r>
            <a:br>
              <a:rPr lang="ru-RU" dirty="0" smtClean="0"/>
            </a:br>
            <a:r>
              <a:rPr lang="ru-RU" dirty="0" smtClean="0"/>
              <a:t>Во всех проблемах,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связанных </a:t>
            </a:r>
            <a:r>
              <a:rPr lang="ru-RU" dirty="0" smtClean="0"/>
              <a:t>с бездомными животными виноваты только люди, и начинать решать проблемы надо тоже с людей.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267174189_demotivatory_12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84" r="7984"/>
          <a:stretch>
            <a:fillRect/>
          </a:stretch>
        </p:blipFill>
        <p:spPr>
          <a:xfrm>
            <a:off x="571472" y="928670"/>
            <a:ext cx="4206240" cy="4206240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-214338"/>
            <a:ext cx="3429000" cy="707233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из нас когда-нибудь встречался взглядом с маленьким, грязным, худым котёнком или щенком, который ласкался к нашим ногам, умоляя о  тепле и ласке... Многие из нас жалели их, но проходили мимо, стараясь как можно скорее забыть об этой встрече.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Предупреждать жестокость и пропагандировать гуманное отношение к животным. Самая лучшая помощь любому бездомному животному - дать ему дом.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вы готовы взять себе животное, любить его, заботиться о нем или просто помочь кормом, лекарствами заходите на сайты:                      mycat-2009.narod.ru  ;   "МАМОНТЕНОК" Общество защиты животных  - В Контакте ; Одноклассники.     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dotte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Быть милосердным - это важнейшее качество человека в современном обществе  !!!!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 descr="на листовку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41" b="13741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500042"/>
            <a:ext cx="3429000" cy="5643602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/>
              <a:t>Какими я вижу пути решения проблемы бездомных животных: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261059938_40765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7" r="267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858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1) Нужно </a:t>
            </a:r>
            <a:r>
              <a:rPr lang="ru-RU" sz="2200" u="heavy" dirty="0" smtClean="0"/>
              <a:t>повышать ответственность</a:t>
            </a:r>
            <a:r>
              <a:rPr lang="ru-RU" sz="2200" dirty="0" smtClean="0"/>
              <a:t> владельцев  за соблюдение правил содержания животных!</a:t>
            </a:r>
            <a:br>
              <a:rPr lang="ru-RU" sz="2200" dirty="0" smtClean="0"/>
            </a:br>
            <a:r>
              <a:rPr lang="ru-RU" sz="2200" dirty="0" smtClean="0"/>
              <a:t> Должна существовать </a:t>
            </a:r>
            <a:r>
              <a:rPr lang="ru-RU" sz="2200" u="heavy" dirty="0" smtClean="0"/>
              <a:t>обязательная регистрация</a:t>
            </a:r>
            <a:r>
              <a:rPr lang="ru-RU" sz="2200" dirty="0" smtClean="0"/>
              <a:t> всех собак и кошек, имеющих владельцев, с присвоением каждому животному номера и идентификационной метки (клеймо);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N25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-642966"/>
            <a:ext cx="3429000" cy="6858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2) </a:t>
            </a:r>
            <a:r>
              <a:rPr lang="ru-RU" sz="2700" u="heavy" dirty="0" smtClean="0"/>
              <a:t>создание государственных приютов</a:t>
            </a:r>
            <a:r>
              <a:rPr lang="ru-RU" sz="2700" dirty="0" smtClean="0"/>
              <a:t>, обязанных принимать всех без исключения собак и кошек, от которых отказываются владельцы животных, так называемых приютов "неограниченного приема";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новое-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5" r="16675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858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3) </a:t>
            </a:r>
            <a:r>
              <a:rPr lang="ru-RU" sz="2700" u="heavy" dirty="0" smtClean="0"/>
              <a:t>осуществление</a:t>
            </a:r>
            <a:r>
              <a:rPr lang="ru-RU" sz="2700" dirty="0" smtClean="0"/>
              <a:t> обязательного </a:t>
            </a:r>
            <a:r>
              <a:rPr lang="ru-RU" sz="2700" u="heavy" dirty="0" smtClean="0"/>
              <a:t>"безвозвратного отлова"</a:t>
            </a:r>
            <a:r>
              <a:rPr lang="ru-RU" sz="2700" dirty="0" smtClean="0"/>
              <a:t> бездомных животных и помещение их в приюты "неограниченного приема";</a:t>
            </a:r>
            <a:br>
              <a:rPr lang="ru-RU" sz="2700" dirty="0" smtClean="0"/>
            </a:br>
            <a:r>
              <a:rPr lang="ru-RU" sz="2700" dirty="0" smtClean="0"/>
              <a:t>4)  </a:t>
            </a:r>
            <a:r>
              <a:rPr lang="ru-RU" sz="2700" u="heavy" dirty="0" smtClean="0"/>
              <a:t>стерилизация</a:t>
            </a:r>
            <a:r>
              <a:rPr lang="ru-RU" sz="2700" dirty="0" smtClean="0"/>
              <a:t> безнадзорных собак и кошек, а при необходимости и домашних.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6lmqo5AnA7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76" r="937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214422"/>
            <a:ext cx="3429000" cy="3989452"/>
          </a:xfrm>
        </p:spPr>
        <p:txBody>
          <a:bodyPr>
            <a:normAutofit fontScale="70000" lnSpcReduction="20000"/>
          </a:bodyPr>
          <a:lstStyle/>
          <a:p>
            <a:r>
              <a:rPr lang="ru-RU" sz="5200" i="1" u="dbl" dirty="0" smtClean="0">
                <a:solidFill>
                  <a:schemeClr val="bg1"/>
                </a:solidFill>
              </a:rPr>
              <a:t>Бездомные животные - это разрешимая проблема.  Бездомных животных можно </a:t>
            </a:r>
          </a:p>
          <a:p>
            <a:r>
              <a:rPr lang="ru-RU" sz="5200" i="1" u="dbl" dirty="0" smtClean="0">
                <a:solidFill>
                  <a:schemeClr val="bg1"/>
                </a:solidFill>
              </a:rPr>
              <a:t>спасти !!! </a:t>
            </a:r>
            <a:endParaRPr lang="ru-RU" sz="5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4e5f96732d563_15284955_YA_i_Kolyan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36" r="1163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571480"/>
            <a:ext cx="3500462" cy="54182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Источником появления бездомных животных в России являются выброшенные, по-</a:t>
            </a:r>
          </a:p>
          <a:p>
            <a:r>
              <a:rPr lang="ru-RU" sz="2800" dirty="0" smtClean="0"/>
              <a:t>терявшиеся собаки и кошки, а также те, которые родились на улице, т.е. изначально бездомные. </a:t>
            </a:r>
          </a:p>
          <a:p>
            <a:endParaRPr lang="ru-RU" sz="2600" dirty="0"/>
          </a:p>
        </p:txBody>
      </p:sp>
      <p:pic>
        <p:nvPicPr>
          <p:cNvPr id="6" name="Рисунок 5" descr="cat_0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636" b="1463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***  Я считаю, что предать человека и прогнать животное — поступки в равной мере жестокие!</a:t>
            </a:r>
            <a:br>
              <a:rPr lang="ru-RU" dirty="0" smtClean="0"/>
            </a:br>
            <a:r>
              <a:rPr lang="ru-RU" dirty="0" smtClean="0"/>
              <a:t> ***   Поэтому я призываю людей к ответственности за тех, кто был ими приручен!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1892301741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5" r="16675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0"/>
            <a:ext cx="3326306" cy="6500834"/>
          </a:xfrm>
        </p:spPr>
        <p:txBody>
          <a:bodyPr>
            <a:normAutofit fontScale="25000" lnSpcReduction="20000"/>
          </a:bodyPr>
          <a:lstStyle/>
          <a:p>
            <a:r>
              <a:rPr lang="ru-RU" sz="9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Обращение к жителям города.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города Нерюнгри !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Пожалуйста, не выбрасывайте своих домашних животных на улицу! Если они вам больше не нужны, отдайте их в хорошие руки!  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будьте жестоки с бездомными животными!  Если можете, подкармливайте бездомных животных! А лучше, возьмите домой!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тоже живые, как и Вы!  Тоже хотят тепла и любви!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Люди, пожалуйста, будьте милосердны к нашим меньшим братьям!!!</a:t>
            </a:r>
          </a:p>
          <a:p>
            <a:endParaRPr lang="ru-RU" dirty="0"/>
          </a:p>
        </p:txBody>
      </p:sp>
      <p:pic>
        <p:nvPicPr>
          <p:cNvPr id="5" name="Рисунок 4" descr="DSCN67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00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 !!!   НЕ  ПРОХОДИТЕ  РАВНОДУШНО  МИМО   БЕЗДОМНЫХ  ЖИВОТНЫХ   !!!   </a:t>
            </a:r>
            <a:br>
              <a:rPr lang="ru-RU" dirty="0" smtClean="0"/>
            </a:br>
            <a:r>
              <a:rPr lang="ru-RU" dirty="0" smtClean="0"/>
              <a:t>ОТКРОЙТЕ   СВОИ   СЕРДЦА   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DSCN25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3746032" cy="6572272"/>
          </a:xfrm>
        </p:spPr>
        <p:txBody>
          <a:bodyPr/>
          <a:lstStyle/>
          <a:p>
            <a:r>
              <a:rPr lang="ru-RU" sz="4800" dirty="0" smtClean="0"/>
              <a:t>Спасибо за </a:t>
            </a:r>
            <a:r>
              <a:rPr lang="ru-RU" sz="4800" dirty="0" smtClean="0"/>
              <a:t>внимание.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гоь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29" r="13929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571480"/>
            <a:ext cx="3714776" cy="62865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Нерюнгри  количество бездомных животных  из-за бездумных и безответственных действий владельцев растет, поэтому  растет и число нападений животных на людей. Точное количество животных неизвестно.  Но бездомные животные живут во многих дворах нашего города.</a:t>
            </a:r>
            <a:endParaRPr lang="ru-RU" sz="2400" dirty="0"/>
          </a:p>
        </p:txBody>
      </p:sp>
      <p:pic>
        <p:nvPicPr>
          <p:cNvPr id="6" name="Рисунок 5" descr="DSC000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778671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действий.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Выделить территорию для наблюдений.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Провести наблюдения за бездомными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собаками и кошками. Подсчитать сколько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бездомных животных на этой территории.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Где чаще всего их можно увидеть?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Сделать фотосъемки.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Выяснить, какими болезнями болеют.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Выяснить, кто и как занимается проблемой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бездомных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собак в городе.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Провести анкетирование.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Сделать выводы.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28604"/>
            <a:ext cx="3429000" cy="642939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процессе работы над проектом я вела наблюдения за бездомными собаками. Посчитала сколько бездомных собак на этой территории - их оказалось 6. Чаще всего собак можно увидеть около домов, детского садика, помоек. Я встречала собак по одной, парой, но не больше трех особей.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223654_origin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Ещё на территории замечены 2 бездомные кошки.</a:t>
            </a:r>
          </a:p>
          <a:p>
            <a:endParaRPr lang="ru-RU" sz="4400" dirty="0"/>
          </a:p>
        </p:txBody>
      </p:sp>
      <p:pic>
        <p:nvPicPr>
          <p:cNvPr id="12" name="Рисунок 11" descr="DSCN61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0"/>
            <a:ext cx="3429000" cy="192024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Бездомные животные не   прививаются, </a:t>
            </a:r>
          </a:p>
          <a:p>
            <a:r>
              <a:rPr lang="ru-RU" sz="2400" dirty="0" smtClean="0"/>
              <a:t>поэтому при их распространении могут быть вспышки эпидемий стригущего лишая, гельминтозов и бешенства.</a:t>
            </a:r>
          </a:p>
          <a:p>
            <a:r>
              <a:rPr lang="ru-RU" sz="2400" dirty="0" smtClean="0"/>
              <a:t> Бешенство остается единственным инфекционным заболеванием, при котором выздоровление не наступает.</a:t>
            </a:r>
            <a:endParaRPr lang="ru-RU" sz="2400" dirty="0"/>
          </a:p>
        </p:txBody>
      </p:sp>
      <p:pic>
        <p:nvPicPr>
          <p:cNvPr id="5" name="Рисунок 4" descr="800x19286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64" r="14264"/>
          <a:stretch>
            <a:fillRect/>
          </a:stretch>
        </p:blipFill>
        <p:spPr/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6255488" cy="1362075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571612"/>
            <a:ext cx="6076968" cy="4000528"/>
          </a:xfrm>
        </p:spPr>
        <p:txBody>
          <a:bodyPr>
            <a:noAutofit/>
          </a:bodyPr>
          <a:lstStyle/>
          <a:p>
            <a:endParaRPr lang="ru-RU" sz="4000" u="sng" dirty="0" smtClean="0"/>
          </a:p>
          <a:p>
            <a:endParaRPr lang="ru-RU" sz="4000" u="sng" dirty="0" smtClean="0"/>
          </a:p>
          <a:p>
            <a:endParaRPr lang="ru-RU" sz="4000" u="sng" dirty="0" smtClean="0"/>
          </a:p>
          <a:p>
            <a:endParaRPr lang="ru-RU" sz="4000" u="sng" dirty="0" smtClean="0"/>
          </a:p>
          <a:p>
            <a:endParaRPr lang="ru-RU" sz="4000" u="sng" dirty="0" smtClean="0"/>
          </a:p>
          <a:p>
            <a:endParaRPr lang="ru-RU" sz="4000" u="sng" dirty="0" smtClean="0"/>
          </a:p>
          <a:p>
            <a:r>
              <a:rPr lang="ru-RU" sz="4000" u="sng" dirty="0" smtClean="0"/>
              <a:t>Цель анкетирования</a:t>
            </a:r>
            <a:r>
              <a:rPr lang="ru-RU" sz="4000" dirty="0" smtClean="0"/>
              <a:t> –</a:t>
            </a:r>
          </a:p>
          <a:p>
            <a:r>
              <a:rPr lang="ru-RU" sz="4000" dirty="0" smtClean="0"/>
              <a:t> выяснить  отношение    </a:t>
            </a:r>
          </a:p>
          <a:p>
            <a:r>
              <a:rPr lang="ru-RU" sz="4000" dirty="0" smtClean="0"/>
              <a:t>к проблеме бездомных</a:t>
            </a:r>
          </a:p>
          <a:p>
            <a:r>
              <a:rPr lang="ru-RU" sz="4000" dirty="0" smtClean="0"/>
              <a:t>животных  </a:t>
            </a:r>
          </a:p>
          <a:p>
            <a:r>
              <a:rPr lang="ru-RU" sz="4000" dirty="0" smtClean="0"/>
              <a:t>и пути ее решения.</a:t>
            </a:r>
            <a:endParaRPr lang="ru-RU" sz="4000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2160</TotalTime>
  <Words>899</Words>
  <Application>Microsoft Office PowerPoint</Application>
  <PresentationFormat>Экран (4:3)</PresentationFormat>
  <Paragraphs>109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Бездомные    животные- проблема каждого из нас!</vt:lpstr>
      <vt:lpstr>Цель, задачи, гипотеза</vt:lpstr>
      <vt:lpstr>Слайд 3</vt:lpstr>
      <vt:lpstr>Слайд 4</vt:lpstr>
      <vt:lpstr>Слайд 5</vt:lpstr>
      <vt:lpstr>В процессе работы над проектом я вела наблюдения за бездомными собаками. Посчитала сколько бездомных собак на этой территории - их оказалось 6. Чаще всего собак можно увидеть около домов, детского садика, помоек. Я встречала собак по одной, парой, но не больше трех особей.  </vt:lpstr>
      <vt:lpstr>Слайд 7</vt:lpstr>
      <vt:lpstr>Слайд 8</vt:lpstr>
      <vt:lpstr>АНКЕТИРОВАНИЕ </vt:lpstr>
      <vt:lpstr>Слайд 10</vt:lpstr>
      <vt:lpstr>Для борьбы с проблемой бездомных животных  предложили:          «Не выгонять собак на улицу, подкармливать бездомных собак, чтобы они не были злыми. А если случилось, что животное потеряло хозяина или хозяин отказался от него, то для таких животных строить приюты, а затем раздавать этих животных в хорошие руки».</vt:lpstr>
      <vt:lpstr>Слайд 12</vt:lpstr>
      <vt:lpstr>Слайд 13</vt:lpstr>
      <vt:lpstr>Слайд 14</vt:lpstr>
      <vt:lpstr>92 человека-женского пола.     Мужского пола  – 60 человек.  108 человек  утверждают, что знают правила содержания домашних животных. Из 152 опрошенных - 115 владельцы домашних животных.  Нет животных у 37 человек.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  результате исследования  я пришла к выводу что: Во всех проблемах,  связанных с бездомными животными виноваты только люди, и начинать решать проблемы надо тоже с людей. </vt:lpstr>
      <vt:lpstr>Каждый из нас когда-нибудь встречался взглядом с маленьким, грязным, худым котёнком или щенком, который ласкался к нашим ногам, умоляя о  тепле и ласке... Многие из нас жалели их, но проходили мимо, стараясь как можно скорее забыть об этой встрече. Предупреждать жестокость и пропагандировать гуманное отношение к животным. Самая лучшая помощь любому бездомному животному - дать ему дом. Если вы готовы взять себе животное, любить его, заботиться о нем или просто помочь кормом, лекарствами заходите на сайты:                      mycat-2009.narod.ru  ;   "МАМОНТЕНОК" Общество защиты животных  - В Контакте ; Одноклассники.       Быть милосердным - это важнейшее качество человека в современном обществе  !!!! </vt:lpstr>
      <vt:lpstr>Какими я вижу пути решения проблемы бездомных животных: </vt:lpstr>
      <vt:lpstr>1) Нужно повышать ответственность владельцев  за соблюдение правил содержания животных!  Должна существовать обязательная регистрация всех собак и кошек, имеющих владельцев, с присвоением каждому животному номера и идентификационной метки (клеймо);  </vt:lpstr>
      <vt:lpstr>2) создание государственных приютов, обязанных принимать всех без исключения собак и кошек, от которых отказываются владельцы животных, так называемых приютов "неограниченного приема";  </vt:lpstr>
      <vt:lpstr>3) осуществление обязательного "безвозвратного отлова" бездомных животных и помещение их в приюты "неограниченного приема"; 4)  стерилизация безнадзорных собак и кошек, а при необходимости и домашних. </vt:lpstr>
      <vt:lpstr>Слайд 29</vt:lpstr>
      <vt:lpstr>***  Я считаю, что предать человека и прогнать животное — поступки в равной мере жестокие!  ***   Поэтому я призываю людей к ответственности за тех, кто был ими приручен!  </vt:lpstr>
      <vt:lpstr>Слайд 31</vt:lpstr>
      <vt:lpstr>ЛЮДИ  !!!   НЕ  ПРОХОДИТЕ  РАВНОДУШНО  МИМО   БЕЗДОМНЫХ  ЖИВОТНЫХ   !!!    ОТКРОЙТЕ   СВОИ   СЕРДЦА   !!! 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ритм</dc:creator>
  <cp:lastModifiedBy>Shuster</cp:lastModifiedBy>
  <cp:revision>63</cp:revision>
  <dcterms:created xsi:type="dcterms:W3CDTF">2014-11-07T08:57:29Z</dcterms:created>
  <dcterms:modified xsi:type="dcterms:W3CDTF">2015-11-14T12:41:09Z</dcterms:modified>
</cp:coreProperties>
</file>